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Alice"/>
      <p:regular r:id="rId19"/>
    </p:embeddedFont>
    <p:embeddedFont>
      <p:font typeface="Alice"/>
      <p:regular r:id="rId20"/>
    </p:embeddedFont>
    <p:embeddedFont>
      <p:font typeface="Lora"/>
      <p:regular r:id="rId21"/>
    </p:embeddedFont>
    <p:embeddedFont>
      <p:font typeface="Lora"/>
      <p:regular r:id="rId22"/>
    </p:embeddedFont>
    <p:embeddedFont>
      <p:font typeface="Lora"/>
      <p:regular r:id="rId23"/>
    </p:embeddedFont>
    <p:embeddedFont>
      <p:font typeface="Lora"/>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Khảo sát bài báo cho dữ liệu Ames Housing</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Bài thuyết trình này sẽ trình bày kết quả nghiên cứu của nhóm về bộ dữ liệu Ames Housing. Nghiên cứu bao gồm việc phân tích các thuộc tính của dữ liệu, đánh giá hiệu quả của các mô hình dự đoán giá nhà và đề xuất hướng phát triển trong tương lai.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0690" y="597694"/>
            <a:ext cx="5434132" cy="679252"/>
          </a:xfrm>
          <a:prstGeom prst="rect">
            <a:avLst/>
          </a:prstGeom>
          <a:noFill/>
          <a:ln/>
        </p:spPr>
        <p:txBody>
          <a:bodyPr wrap="none" lIns="0" tIns="0" rIns="0" bIns="0" rtlCol="0" anchor="t"/>
          <a:lstStyle/>
          <a:p>
            <a:pPr indent="0" marL="0">
              <a:lnSpc>
                <a:spcPts val="5300"/>
              </a:lnSpc>
              <a:buNone/>
            </a:pPr>
            <a:r>
              <a:rPr lang="en-US" sz="4250" dirty="0">
                <a:solidFill>
                  <a:srgbClr val="233E32"/>
                </a:solidFill>
                <a:latin typeface="Alice" pitchFamily="34" charset="0"/>
                <a:ea typeface="Alice" pitchFamily="34" charset="-122"/>
                <a:cs typeface="Alice" pitchFamily="34" charset="-120"/>
              </a:rPr>
              <a:t>Kết quả và đánh giá</a:t>
            </a:r>
            <a:endParaRPr lang="en-US" sz="4250" dirty="0"/>
          </a:p>
        </p:txBody>
      </p:sp>
      <p:pic>
        <p:nvPicPr>
          <p:cNvPr id="3" name="Image 0" descr="preencoded.png">    </p:cNvPr>
          <p:cNvPicPr>
            <a:picLocks noChangeAspect="1"/>
          </p:cNvPicPr>
          <p:nvPr/>
        </p:nvPicPr>
        <p:blipFill>
          <a:blip r:embed="rId1"/>
          <a:stretch>
            <a:fillRect/>
          </a:stretch>
        </p:blipFill>
        <p:spPr>
          <a:xfrm>
            <a:off x="760690" y="1847374"/>
            <a:ext cx="6027063" cy="3690104"/>
          </a:xfrm>
          <a:prstGeom prst="rect">
            <a:avLst/>
          </a:prstGeom>
        </p:spPr>
      </p:pic>
      <p:sp>
        <p:nvSpPr>
          <p:cNvPr id="4" name="Text 1"/>
          <p:cNvSpPr/>
          <p:nvPr/>
        </p:nvSpPr>
        <p:spPr>
          <a:xfrm>
            <a:off x="760690" y="5781913"/>
            <a:ext cx="2717006" cy="339566"/>
          </a:xfrm>
          <a:prstGeom prst="rect">
            <a:avLst/>
          </a:prstGeom>
          <a:noFill/>
          <a:ln/>
        </p:spPr>
        <p:txBody>
          <a:bodyPr wrap="none" lIns="0" tIns="0" rIns="0" bIns="0" rtlCol="0" anchor="t"/>
          <a:lstStyle/>
          <a:p>
            <a:pPr indent="0" marL="0">
              <a:lnSpc>
                <a:spcPts val="2650"/>
              </a:lnSpc>
              <a:buNone/>
            </a:pPr>
            <a:r>
              <a:rPr lang="en-US" sz="2100" dirty="0">
                <a:solidFill>
                  <a:srgbClr val="233E32"/>
                </a:solidFill>
                <a:latin typeface="Alice" pitchFamily="34" charset="0"/>
                <a:ea typeface="Alice" pitchFamily="34" charset="-122"/>
                <a:cs typeface="Alice" pitchFamily="34" charset="-120"/>
              </a:rPr>
              <a:t>RMSE</a:t>
            </a:r>
            <a:endParaRPr lang="en-US" sz="2100" dirty="0"/>
          </a:p>
        </p:txBody>
      </p:sp>
      <p:sp>
        <p:nvSpPr>
          <p:cNvPr id="5" name="Text 2"/>
          <p:cNvSpPr/>
          <p:nvPr/>
        </p:nvSpPr>
        <p:spPr>
          <a:xfrm>
            <a:off x="760690" y="6338768"/>
            <a:ext cx="6289358" cy="695563"/>
          </a:xfrm>
          <a:prstGeom prst="rect">
            <a:avLst/>
          </a:prstGeom>
          <a:noFill/>
          <a:ln/>
        </p:spPr>
        <p:txBody>
          <a:bodyPr wrap="square" lIns="0" tIns="0" rIns="0" bIns="0" rtlCol="0" anchor="t"/>
          <a:lstStyle/>
          <a:p>
            <a:pPr indent="0" marL="0">
              <a:lnSpc>
                <a:spcPts val="2700"/>
              </a:lnSpc>
              <a:buNone/>
            </a:pPr>
            <a:r>
              <a:rPr lang="en-US" sz="1700" dirty="0">
                <a:solidFill>
                  <a:srgbClr val="2C2821"/>
                </a:solidFill>
                <a:latin typeface="Lora" pitchFamily="34" charset="0"/>
                <a:ea typeface="Lora" pitchFamily="34" charset="-122"/>
                <a:cs typeface="Lora" pitchFamily="34" charset="-120"/>
              </a:rPr>
              <a:t>RMSE (Root Mean Squared Error) là một chỉ số đánh giá độ sai lệch giữa giá trị dự đoán và giá trị thực tế.</a:t>
            </a:r>
            <a:endParaRPr lang="en-US" sz="1700" dirty="0"/>
          </a:p>
        </p:txBody>
      </p:sp>
      <p:pic>
        <p:nvPicPr>
          <p:cNvPr id="6" name="Image 1" descr="preencoded.png">    </p:cNvPr>
          <p:cNvPicPr>
            <a:picLocks noChangeAspect="1"/>
          </p:cNvPicPr>
          <p:nvPr/>
        </p:nvPicPr>
        <p:blipFill>
          <a:blip r:embed="rId2"/>
          <a:stretch>
            <a:fillRect/>
          </a:stretch>
        </p:blipFill>
        <p:spPr>
          <a:xfrm>
            <a:off x="7587972" y="1847374"/>
            <a:ext cx="6027063" cy="4123730"/>
          </a:xfrm>
          <a:prstGeom prst="rect">
            <a:avLst/>
          </a:prstGeom>
        </p:spPr>
      </p:pic>
      <p:sp>
        <p:nvSpPr>
          <p:cNvPr id="7" name="Text 3"/>
          <p:cNvSpPr/>
          <p:nvPr/>
        </p:nvSpPr>
        <p:spPr>
          <a:xfrm>
            <a:off x="7587972" y="6215539"/>
            <a:ext cx="2717006" cy="339566"/>
          </a:xfrm>
          <a:prstGeom prst="rect">
            <a:avLst/>
          </a:prstGeom>
          <a:noFill/>
          <a:ln/>
        </p:spPr>
        <p:txBody>
          <a:bodyPr wrap="none" lIns="0" tIns="0" rIns="0" bIns="0" rtlCol="0" anchor="t"/>
          <a:lstStyle/>
          <a:p>
            <a:pPr indent="0" marL="0">
              <a:lnSpc>
                <a:spcPts val="2650"/>
              </a:lnSpc>
              <a:buNone/>
            </a:pPr>
            <a:r>
              <a:rPr lang="en-US" sz="2100" dirty="0">
                <a:solidFill>
                  <a:srgbClr val="233E32"/>
                </a:solidFill>
                <a:latin typeface="Alice" pitchFamily="34" charset="0"/>
                <a:ea typeface="Alice" pitchFamily="34" charset="-122"/>
                <a:cs typeface="Alice" pitchFamily="34" charset="-120"/>
              </a:rPr>
              <a:t>R-squared</a:t>
            </a:r>
            <a:endParaRPr lang="en-US" sz="2100" dirty="0"/>
          </a:p>
        </p:txBody>
      </p:sp>
      <p:sp>
        <p:nvSpPr>
          <p:cNvPr id="8" name="Text 4"/>
          <p:cNvSpPr/>
          <p:nvPr/>
        </p:nvSpPr>
        <p:spPr>
          <a:xfrm>
            <a:off x="7587972" y="6772394"/>
            <a:ext cx="6289358" cy="695563"/>
          </a:xfrm>
          <a:prstGeom prst="rect">
            <a:avLst/>
          </a:prstGeom>
          <a:noFill/>
          <a:ln/>
        </p:spPr>
        <p:txBody>
          <a:bodyPr wrap="square" lIns="0" tIns="0" rIns="0" bIns="0" rtlCol="0" anchor="t"/>
          <a:lstStyle/>
          <a:p>
            <a:pPr indent="0" marL="0">
              <a:lnSpc>
                <a:spcPts val="2700"/>
              </a:lnSpc>
              <a:buNone/>
            </a:pPr>
            <a:r>
              <a:rPr lang="en-US" sz="1700" dirty="0">
                <a:solidFill>
                  <a:srgbClr val="2C2821"/>
                </a:solidFill>
                <a:latin typeface="Lora" pitchFamily="34" charset="0"/>
                <a:ea typeface="Lora" pitchFamily="34" charset="-122"/>
                <a:cs typeface="Lora" pitchFamily="34" charset="-120"/>
              </a:rPr>
              <a:t>R-squared là một chỉ số đánh giá độ phù hợp của mô hình với dữ liệu, với giá trị càng cao càng tốt.</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251109"/>
            <a:ext cx="7368302"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Kết luận và hướng phát triển</a:t>
            </a:r>
            <a:endParaRPr lang="en-US" sz="4450" dirty="0"/>
          </a:p>
        </p:txBody>
      </p:sp>
      <p:sp>
        <p:nvSpPr>
          <p:cNvPr id="3" name="Text 1"/>
          <p:cNvSpPr/>
          <p:nvPr/>
        </p:nvSpPr>
        <p:spPr>
          <a:xfrm>
            <a:off x="1857256" y="2500789"/>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2C2821"/>
                </a:solidFill>
                <a:latin typeface="Alice" pitchFamily="34" charset="0"/>
                <a:ea typeface="Alice" pitchFamily="34" charset="-122"/>
                <a:cs typeface="Alice" pitchFamily="34" charset="-120"/>
              </a:rPr>
              <a:t>Kết luận</a:t>
            </a:r>
            <a:endParaRPr lang="en-US" sz="2200" dirty="0"/>
          </a:p>
        </p:txBody>
      </p:sp>
      <p:sp>
        <p:nvSpPr>
          <p:cNvPr id="4" name="Text 2"/>
          <p:cNvSpPr/>
          <p:nvPr/>
        </p:nvSpPr>
        <p:spPr>
          <a:xfrm>
            <a:off x="793790" y="2991207"/>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2C2821"/>
                </a:solidFill>
                <a:latin typeface="Lora" pitchFamily="34" charset="0"/>
                <a:ea typeface="Lora" pitchFamily="34" charset="-122"/>
                <a:cs typeface="Lora" pitchFamily="34" charset="-120"/>
              </a:rPr>
              <a:t>Kết quả nghiên cứu cho thấy các mô hình học máy có thể dự đoán giá nhà với độ chính xác tương đối cao.</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6226731" y="3176588"/>
            <a:ext cx="339328" cy="424220"/>
          </a:xfrm>
          <a:prstGeom prst="rect">
            <a:avLst/>
          </a:prstGeom>
          <a:noFill/>
          <a:ln/>
        </p:spPr>
        <p:txBody>
          <a:bodyPr wrap="none" lIns="0" tIns="0" rIns="0" bIns="0" rtlCol="0" anchor="t"/>
          <a:lstStyle/>
          <a:p>
            <a:pPr indent="0" marL="0">
              <a:lnSpc>
                <a:spcPts val="42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7" name="Text 4"/>
          <p:cNvSpPr/>
          <p:nvPr/>
        </p:nvSpPr>
        <p:spPr>
          <a:xfrm>
            <a:off x="9937790" y="250078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Hướng phát triển</a:t>
            </a:r>
            <a:endParaRPr lang="en-US" sz="2200" dirty="0"/>
          </a:p>
        </p:txBody>
      </p:sp>
      <p:sp>
        <p:nvSpPr>
          <p:cNvPr id="8" name="Text 5"/>
          <p:cNvSpPr/>
          <p:nvPr/>
        </p:nvSpPr>
        <p:spPr>
          <a:xfrm>
            <a:off x="9937790" y="2991207"/>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Sử dụng các thuật toán học sâu (deep learning) để nâng cao độ chính xác của mô hình dự đoán.</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452604" y="3565088"/>
            <a:ext cx="339328" cy="424220"/>
          </a:xfrm>
          <a:prstGeom prst="rect">
            <a:avLst/>
          </a:prstGeom>
          <a:noFill/>
          <a:ln/>
        </p:spPr>
        <p:txBody>
          <a:bodyPr wrap="none" lIns="0" tIns="0" rIns="0" bIns="0" rtlCol="0" anchor="t"/>
          <a:lstStyle/>
          <a:p>
            <a:pPr indent="0" marL="0">
              <a:lnSpc>
                <a:spcPts val="42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1" name="Text 7"/>
          <p:cNvSpPr/>
          <p:nvPr/>
        </p:nvSpPr>
        <p:spPr>
          <a:xfrm>
            <a:off x="9937790" y="4594741"/>
            <a:ext cx="3898821" cy="708660"/>
          </a:xfrm>
          <a:prstGeom prst="rect">
            <a:avLst/>
          </a:prstGeom>
          <a:noFill/>
          <a:ln/>
        </p:spPr>
        <p:txBody>
          <a:bodyPr wrap="squar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Tích hợp thêm dữ liệu bên ngoài</a:t>
            </a:r>
            <a:endParaRPr lang="en-US" sz="2200" dirty="0"/>
          </a:p>
        </p:txBody>
      </p:sp>
      <p:sp>
        <p:nvSpPr>
          <p:cNvPr id="12" name="Text 8"/>
          <p:cNvSpPr/>
          <p:nvPr/>
        </p:nvSpPr>
        <p:spPr>
          <a:xfrm>
            <a:off x="9937790" y="5439489"/>
            <a:ext cx="3898821" cy="1451610"/>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Tích hợp thêm các nguồn dữ liệu bên ngoài, như dữ liệu về thị trường bất động sản, dữ liệu kinh tế, ... để nâng cao độ chính xác của mô hình.</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8064103" y="5790962"/>
            <a:ext cx="339328" cy="424220"/>
          </a:xfrm>
          <a:prstGeom prst="rect">
            <a:avLst/>
          </a:prstGeom>
          <a:noFill/>
          <a:ln/>
        </p:spPr>
        <p:txBody>
          <a:bodyPr wrap="none" lIns="0" tIns="0" rIns="0" bIns="0" rtlCol="0" anchor="t"/>
          <a:lstStyle/>
          <a:p>
            <a:pPr indent="0" marL="0">
              <a:lnSpc>
                <a:spcPts val="42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5" name="Text 10"/>
          <p:cNvSpPr/>
          <p:nvPr/>
        </p:nvSpPr>
        <p:spPr>
          <a:xfrm>
            <a:off x="1857256" y="4953357"/>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2C2821"/>
                </a:solidFill>
                <a:latin typeface="Alice" pitchFamily="34" charset="0"/>
                <a:ea typeface="Alice" pitchFamily="34" charset="-122"/>
                <a:cs typeface="Alice" pitchFamily="34" charset="-120"/>
              </a:rPr>
              <a:t>Ứng dụng trực tuyến</a:t>
            </a:r>
            <a:endParaRPr lang="en-US" sz="2200" dirty="0"/>
          </a:p>
        </p:txBody>
      </p:sp>
      <p:sp>
        <p:nvSpPr>
          <p:cNvPr id="16" name="Text 11"/>
          <p:cNvSpPr/>
          <p:nvPr/>
        </p:nvSpPr>
        <p:spPr>
          <a:xfrm>
            <a:off x="793790" y="5443776"/>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2C2821"/>
                </a:solidFill>
                <a:latin typeface="Lora" pitchFamily="34" charset="0"/>
                <a:ea typeface="Lora" pitchFamily="34" charset="-122"/>
                <a:cs typeface="Lora" pitchFamily="34" charset="-120"/>
              </a:rPr>
              <a:t>Xây dựng ứng dụng dự đoán giá nhà trực tuyến để giúp người dùng dễ dàng truy cập và sử dụng mô hình.</a:t>
            </a:r>
            <a:endParaRPr lang="en-US" sz="1750" dirty="0"/>
          </a:p>
        </p:txBody>
      </p:sp>
      <p:pic>
        <p:nvPicPr>
          <p:cNvPr id="17" name="Image 3" descr="preencoded.png">    </p:cNvPr>
          <p:cNvPicPr>
            <a:picLocks noChangeAspect="1"/>
          </p:cNvPicPr>
          <p:nvPr/>
        </p:nvPicPr>
        <p:blipFill>
          <a:blip r:embed="rId4"/>
          <a:stretch>
            <a:fillRect/>
          </a:stretch>
        </p:blipFill>
        <p:spPr>
          <a:xfrm>
            <a:off x="5032653" y="2413516"/>
            <a:ext cx="4564975" cy="4564975"/>
          </a:xfrm>
          <a:prstGeom prst="rect">
            <a:avLst/>
          </a:prstGeom>
        </p:spPr>
      </p:pic>
      <p:sp>
        <p:nvSpPr>
          <p:cNvPr id="18" name="Text 12"/>
          <p:cNvSpPr/>
          <p:nvPr/>
        </p:nvSpPr>
        <p:spPr>
          <a:xfrm>
            <a:off x="5838230" y="5402461"/>
            <a:ext cx="339328" cy="424220"/>
          </a:xfrm>
          <a:prstGeom prst="rect">
            <a:avLst/>
          </a:prstGeom>
          <a:noFill/>
          <a:ln/>
        </p:spPr>
        <p:txBody>
          <a:bodyPr wrap="none" lIns="0" tIns="0" rIns="0" bIns="0" rtlCol="0" anchor="t"/>
          <a:lstStyle/>
          <a:p>
            <a:pPr indent="0" marL="0">
              <a:lnSpc>
                <a:spcPts val="4250"/>
              </a:lnSpc>
              <a:buNone/>
            </a:pPr>
            <a:r>
              <a:rPr lang="en-US" sz="2650" dirty="0">
                <a:solidFill>
                  <a:srgbClr val="2C2821"/>
                </a:solidFill>
                <a:latin typeface="Alice" pitchFamily="34" charset="0"/>
                <a:ea typeface="Alice" pitchFamily="34" charset="-122"/>
                <a:cs typeface="Alice" pitchFamily="34" charset="-120"/>
              </a:rPr>
              <a:t>4</a:t>
            </a:r>
            <a:endParaRPr lang="en-US" sz="2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227427"/>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Tài liệu tham khảo</a:t>
            </a:r>
            <a:endParaRPr lang="en-US" sz="4450" dirty="0"/>
          </a:p>
        </p:txBody>
      </p:sp>
      <p:sp>
        <p:nvSpPr>
          <p:cNvPr id="4" name="Text 1"/>
          <p:cNvSpPr/>
          <p:nvPr/>
        </p:nvSpPr>
        <p:spPr>
          <a:xfrm>
            <a:off x="6280190" y="4276368"/>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Tài liệu tham khảo được sử dụng trong bài thuyết trình này bao gồm các bài báo khoa học về dự đoán giá nhà sử dụng các kỹ thuật học máy.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11694438"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Giới thiệu tổng quan về bài báo Ames Housing</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Mục tiêu nghiên cứu</a:t>
            </a:r>
            <a:endParaRPr lang="en-US" sz="2200" dirty="0"/>
          </a:p>
        </p:txBody>
      </p:sp>
      <p:sp>
        <p:nvSpPr>
          <p:cNvPr id="4" name="Text 2"/>
          <p:cNvSpPr/>
          <p:nvPr/>
        </p:nvSpPr>
        <p:spPr>
          <a:xfrm>
            <a:off x="793790" y="4215408"/>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Tìm hiểu về bộ dữ liệu Ames Housing. Nghiên cứu các phương pháp đã được áp dụng trong bài báo gốc. Đánh giá tính hiệu quả và khả năng ứng dụng của các phương pháp.</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33E32"/>
                </a:solidFill>
                <a:latin typeface="Alice" pitchFamily="34" charset="0"/>
                <a:ea typeface="Alice" pitchFamily="34" charset="-122"/>
                <a:cs typeface="Alice" pitchFamily="34" charset="-120"/>
              </a:rPr>
              <a:t>Ý nghĩa nghiên cứu</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Nắm vững kiến thức về phân tích dữ liệu trong lĩnh vực bất động sản. Áp dụng các kỹ thuật học máy để dự đoán giá nhà. Phát triển kỹ năng nghiên cứu khoa học và làm việc nhóm.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14438"/>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Nội dung chính của bài báo Ames Housing</a:t>
            </a:r>
            <a:endParaRPr lang="en-US" sz="4450" dirty="0"/>
          </a:p>
        </p:txBody>
      </p:sp>
      <p:sp>
        <p:nvSpPr>
          <p:cNvPr id="4" name="Shape 1"/>
          <p:cNvSpPr/>
          <p:nvPr/>
        </p:nvSpPr>
        <p:spPr>
          <a:xfrm>
            <a:off x="793790" y="3227308"/>
            <a:ext cx="510302" cy="510302"/>
          </a:xfrm>
          <a:prstGeom prst="roundRect">
            <a:avLst>
              <a:gd name="adj" fmla="val 6667"/>
            </a:avLst>
          </a:prstGeom>
          <a:solidFill>
            <a:srgbClr val="F0EDE6"/>
          </a:solidFill>
          <a:ln/>
        </p:spPr>
      </p:sp>
      <p:sp>
        <p:nvSpPr>
          <p:cNvPr id="5" name="Text 2"/>
          <p:cNvSpPr/>
          <p:nvPr/>
        </p:nvSpPr>
        <p:spPr>
          <a:xfrm>
            <a:off x="878860" y="326981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6" name="Text 3"/>
          <p:cNvSpPr/>
          <p:nvPr/>
        </p:nvSpPr>
        <p:spPr>
          <a:xfrm>
            <a:off x="1530906" y="3227308"/>
            <a:ext cx="2927747" cy="254031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Bộ dữ liệu Ames Housing bao gồm hơn 2900 bản ghi về các bất động sản tại Ames, Iowa từ năm 2006-2010. Bộ dữ liệu chứa hơn 80 thuộc tính về các đặc điểm của bất động sản.</a:t>
            </a:r>
            <a:endParaRPr lang="en-US" sz="1750" dirty="0"/>
          </a:p>
        </p:txBody>
      </p:sp>
      <p:sp>
        <p:nvSpPr>
          <p:cNvPr id="7" name="Shape 4"/>
          <p:cNvSpPr/>
          <p:nvPr/>
        </p:nvSpPr>
        <p:spPr>
          <a:xfrm>
            <a:off x="4685467" y="3227308"/>
            <a:ext cx="510302" cy="510302"/>
          </a:xfrm>
          <a:prstGeom prst="roundRect">
            <a:avLst>
              <a:gd name="adj" fmla="val 6667"/>
            </a:avLst>
          </a:prstGeom>
          <a:solidFill>
            <a:srgbClr val="F0EDE6"/>
          </a:solidFill>
          <a:ln/>
        </p:spPr>
      </p:sp>
      <p:sp>
        <p:nvSpPr>
          <p:cNvPr id="8" name="Text 5"/>
          <p:cNvSpPr/>
          <p:nvPr/>
        </p:nvSpPr>
        <p:spPr>
          <a:xfrm>
            <a:off x="4770537" y="326981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9" name="Text 6"/>
          <p:cNvSpPr/>
          <p:nvPr/>
        </p:nvSpPr>
        <p:spPr>
          <a:xfrm>
            <a:off x="5422583" y="3227308"/>
            <a:ext cx="2927747" cy="217741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Bài báo sử dụng các phương pháp phân tích dữ liệu như hồi quy tuyến tính, cây quyết định, rừng ngẫu nhiên và mạng nơ-ron để dự đoán giá nhà.</a:t>
            </a:r>
            <a:endParaRPr lang="en-US" sz="1750" dirty="0"/>
          </a:p>
        </p:txBody>
      </p:sp>
      <p:sp>
        <p:nvSpPr>
          <p:cNvPr id="10" name="Shape 7"/>
          <p:cNvSpPr/>
          <p:nvPr/>
        </p:nvSpPr>
        <p:spPr>
          <a:xfrm>
            <a:off x="793790" y="6249591"/>
            <a:ext cx="510302" cy="510302"/>
          </a:xfrm>
          <a:prstGeom prst="roundRect">
            <a:avLst>
              <a:gd name="adj" fmla="val 6667"/>
            </a:avLst>
          </a:prstGeom>
          <a:solidFill>
            <a:srgbClr val="F0EDE6"/>
          </a:solidFill>
          <a:ln/>
        </p:spPr>
      </p:sp>
      <p:sp>
        <p:nvSpPr>
          <p:cNvPr id="11" name="Text 8"/>
          <p:cNvSpPr/>
          <p:nvPr/>
        </p:nvSpPr>
        <p:spPr>
          <a:xfrm>
            <a:off x="878860" y="6292096"/>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2" name="Text 9"/>
          <p:cNvSpPr/>
          <p:nvPr/>
        </p:nvSpPr>
        <p:spPr>
          <a:xfrm>
            <a:off x="1530906" y="6249591"/>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Kết quả nghiên cứu bao gồm việc so sánh hiệu suất của các mô hình và xác định các yếu tố quan trọng ảnh hưởng đến giá nhà.</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37121"/>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Nguồn gốc và thông tin chung của dữ liệu Ames Housing</a:t>
            </a:r>
            <a:endParaRPr lang="en-US" sz="4450" dirty="0"/>
          </a:p>
        </p:txBody>
      </p:sp>
      <p:sp>
        <p:nvSpPr>
          <p:cNvPr id="4" name="Shape 1"/>
          <p:cNvSpPr/>
          <p:nvPr/>
        </p:nvSpPr>
        <p:spPr>
          <a:xfrm>
            <a:off x="793790" y="5394841"/>
            <a:ext cx="6408063" cy="2032754"/>
          </a:xfrm>
          <a:prstGeom prst="roundRect">
            <a:avLst>
              <a:gd name="adj" fmla="val 1674"/>
            </a:avLst>
          </a:prstGeom>
          <a:solidFill>
            <a:srgbClr val="F0EDE6"/>
          </a:solidFill>
          <a:ln/>
        </p:spPr>
      </p:sp>
      <p:sp>
        <p:nvSpPr>
          <p:cNvPr id="5" name="Text 2"/>
          <p:cNvSpPr/>
          <p:nvPr/>
        </p:nvSpPr>
        <p:spPr>
          <a:xfrm>
            <a:off x="1020604" y="562165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2821"/>
                </a:solidFill>
                <a:latin typeface="Alice" pitchFamily="34" charset="0"/>
                <a:ea typeface="Alice" pitchFamily="34" charset="-122"/>
                <a:cs typeface="Alice" pitchFamily="34" charset="-120"/>
              </a:rPr>
              <a:t>Nguồn gốc</a:t>
            </a:r>
            <a:endParaRPr lang="en-US" sz="2200" dirty="0"/>
          </a:p>
        </p:txBody>
      </p:sp>
      <p:sp>
        <p:nvSpPr>
          <p:cNvPr id="6" name="Text 3"/>
          <p:cNvSpPr/>
          <p:nvPr/>
        </p:nvSpPr>
        <p:spPr>
          <a:xfrm>
            <a:off x="1020604" y="6112073"/>
            <a:ext cx="5954435"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Dữ liệu được thu thập từ Văn phòng Định giá Ames, Iowa. Được công bố trên trang web Kaggle, một nền tảng cho các nhà khoa học dữ liệu.</a:t>
            </a:r>
            <a:endParaRPr lang="en-US" sz="1750" dirty="0"/>
          </a:p>
        </p:txBody>
      </p:sp>
      <p:sp>
        <p:nvSpPr>
          <p:cNvPr id="7" name="Shape 4"/>
          <p:cNvSpPr/>
          <p:nvPr/>
        </p:nvSpPr>
        <p:spPr>
          <a:xfrm>
            <a:off x="7428667" y="5394841"/>
            <a:ext cx="6408063" cy="2032754"/>
          </a:xfrm>
          <a:prstGeom prst="roundRect">
            <a:avLst>
              <a:gd name="adj" fmla="val 1674"/>
            </a:avLst>
          </a:prstGeom>
          <a:solidFill>
            <a:srgbClr val="F0EDE6"/>
          </a:solidFill>
          <a:ln/>
        </p:spPr>
      </p:sp>
      <p:sp>
        <p:nvSpPr>
          <p:cNvPr id="8" name="Text 5"/>
          <p:cNvSpPr/>
          <p:nvPr/>
        </p:nvSpPr>
        <p:spPr>
          <a:xfrm>
            <a:off x="7655481" y="562165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2C2821"/>
                </a:solidFill>
                <a:latin typeface="Alice" pitchFamily="34" charset="0"/>
                <a:ea typeface="Alice" pitchFamily="34" charset="-122"/>
                <a:cs typeface="Alice" pitchFamily="34" charset="-120"/>
              </a:rPr>
              <a:t>Các thuộc tính</a:t>
            </a:r>
            <a:endParaRPr lang="en-US" sz="2200" dirty="0"/>
          </a:p>
        </p:txBody>
      </p:sp>
      <p:sp>
        <p:nvSpPr>
          <p:cNvPr id="9" name="Text 6"/>
          <p:cNvSpPr/>
          <p:nvPr/>
        </p:nvSpPr>
        <p:spPr>
          <a:xfrm>
            <a:off x="7655481" y="6112073"/>
            <a:ext cx="5954435" cy="1088708"/>
          </a:xfrm>
          <a:prstGeom prst="rect">
            <a:avLst/>
          </a:prstGeom>
          <a:noFill/>
          <a:ln/>
        </p:spPr>
        <p:txBody>
          <a:bodyPr wrap="square" lIns="0" tIns="0" rIns="0" bIns="0" rtlCol="0" anchor="t"/>
          <a:lstStyle/>
          <a:p>
            <a:pPr indent="0" marL="0">
              <a:lnSpc>
                <a:spcPts val="2850"/>
              </a:lnSpc>
              <a:buNone/>
            </a:pPr>
            <a:r>
              <a:rPr lang="en-US" sz="1750" dirty="0">
                <a:solidFill>
                  <a:srgbClr val="2C2821"/>
                </a:solidFill>
                <a:latin typeface="Lora" pitchFamily="34" charset="0"/>
                <a:ea typeface="Lora" pitchFamily="34" charset="-122"/>
                <a:cs typeface="Lora" pitchFamily="34" charset="-120"/>
              </a:rPr>
              <a:t>Dữ liệu bao gồm các thuộc tính định lượng như diện tích, số phòng, năm xây dựng, ... và các thuộc tính định tính như loại nhà, vị trí, vật liệu xây dựng, ...</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3933349"/>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84177"/>
            <a:ext cx="11002328"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Phân tích chi tiết các thuộc tính quan trọng</a:t>
            </a:r>
            <a:endParaRPr lang="en-US" sz="4450" dirty="0"/>
          </a:p>
        </p:txBody>
      </p:sp>
      <p:pic>
        <p:nvPicPr>
          <p:cNvPr id="3" name="Image 0" descr="preencoded.png">    </p:cNvPr>
          <p:cNvPicPr>
            <a:picLocks noChangeAspect="1"/>
          </p:cNvPicPr>
          <p:nvPr/>
        </p:nvPicPr>
        <p:blipFill>
          <a:blip r:embed="rId1"/>
          <a:stretch>
            <a:fillRect/>
          </a:stretch>
        </p:blipFill>
        <p:spPr>
          <a:xfrm>
            <a:off x="793790" y="3146584"/>
            <a:ext cx="566976" cy="566976"/>
          </a:xfrm>
          <a:prstGeom prst="rect">
            <a:avLst/>
          </a:prstGeom>
        </p:spPr>
      </p:pic>
      <p:sp>
        <p:nvSpPr>
          <p:cNvPr id="4" name="Text 1"/>
          <p:cNvSpPr/>
          <p:nvPr/>
        </p:nvSpPr>
        <p:spPr>
          <a:xfrm>
            <a:off x="793790" y="39403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Diện tích tổng thể</a:t>
            </a:r>
            <a:endParaRPr lang="en-US" sz="2200" dirty="0"/>
          </a:p>
        </p:txBody>
      </p:sp>
      <p:sp>
        <p:nvSpPr>
          <p:cNvPr id="5" name="Text 2"/>
          <p:cNvSpPr/>
          <p:nvPr/>
        </p:nvSpPr>
        <p:spPr>
          <a:xfrm>
            <a:off x="793790" y="4430792"/>
            <a:ext cx="4120753" cy="1814513"/>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Diện tích tổng thể của bất động sản, bao gồm diện tích xây dựng và diện tích đất, là một trong những yếu tố quan trọng nhất ảnh hưởng đến giá nhà.</a:t>
            </a:r>
            <a:endParaRPr lang="en-US" sz="1750" dirty="0"/>
          </a:p>
        </p:txBody>
      </p:sp>
      <p:pic>
        <p:nvPicPr>
          <p:cNvPr id="6" name="Image 1" descr="preencoded.png">    </p:cNvPr>
          <p:cNvPicPr>
            <a:picLocks noChangeAspect="1"/>
          </p:cNvPicPr>
          <p:nvPr/>
        </p:nvPicPr>
        <p:blipFill>
          <a:blip r:embed="rId2"/>
          <a:stretch>
            <a:fillRect/>
          </a:stretch>
        </p:blipFill>
        <p:spPr>
          <a:xfrm>
            <a:off x="5254704" y="3146584"/>
            <a:ext cx="566976" cy="566976"/>
          </a:xfrm>
          <a:prstGeom prst="rect">
            <a:avLst/>
          </a:prstGeom>
        </p:spPr>
      </p:pic>
      <p:sp>
        <p:nvSpPr>
          <p:cNvPr id="7" name="Text 3"/>
          <p:cNvSpPr/>
          <p:nvPr/>
        </p:nvSpPr>
        <p:spPr>
          <a:xfrm>
            <a:off x="5254704" y="39403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Vị trí</a:t>
            </a:r>
            <a:endParaRPr lang="en-US" sz="2200" dirty="0"/>
          </a:p>
        </p:txBody>
      </p:sp>
      <p:sp>
        <p:nvSpPr>
          <p:cNvPr id="8" name="Text 4"/>
          <p:cNvSpPr/>
          <p:nvPr/>
        </p:nvSpPr>
        <p:spPr>
          <a:xfrm>
            <a:off x="5254704" y="4430792"/>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Vị trí của bất động sản, bao gồm khu vực, gần các tiện ích công cộng, ... cũng ảnh hưởng đáng kể đến giá nhà.</a:t>
            </a:r>
            <a:endParaRPr lang="en-US" sz="1750" dirty="0"/>
          </a:p>
        </p:txBody>
      </p:sp>
      <p:pic>
        <p:nvPicPr>
          <p:cNvPr id="9" name="Image 2" descr="preencoded.png">    </p:cNvPr>
          <p:cNvPicPr>
            <a:picLocks noChangeAspect="1"/>
          </p:cNvPicPr>
          <p:nvPr/>
        </p:nvPicPr>
        <p:blipFill>
          <a:blip r:embed="rId3"/>
          <a:stretch>
            <a:fillRect/>
          </a:stretch>
        </p:blipFill>
        <p:spPr>
          <a:xfrm>
            <a:off x="9715738" y="3146584"/>
            <a:ext cx="566976" cy="566976"/>
          </a:xfrm>
          <a:prstGeom prst="rect">
            <a:avLst/>
          </a:prstGeom>
        </p:spPr>
      </p:pic>
      <p:sp>
        <p:nvSpPr>
          <p:cNvPr id="10" name="Text 5"/>
          <p:cNvSpPr/>
          <p:nvPr/>
        </p:nvSpPr>
        <p:spPr>
          <a:xfrm>
            <a:off x="9715738" y="39403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Số lượng phòng</a:t>
            </a:r>
            <a:endParaRPr lang="en-US" sz="2200" dirty="0"/>
          </a:p>
        </p:txBody>
      </p:sp>
      <p:sp>
        <p:nvSpPr>
          <p:cNvPr id="11" name="Text 6"/>
          <p:cNvSpPr/>
          <p:nvPr/>
        </p:nvSpPr>
        <p:spPr>
          <a:xfrm>
            <a:off x="9715738" y="4430792"/>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Số lượng phòng, bao gồm số phòng ngủ, phòng tắm, ... cũng là một yếu tố quan trọng cần xem xét khi dự đoán giá nhà.</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7419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Minh họa</a:t>
            </a:r>
            <a:endParaRPr lang="en-US" sz="4450" dirty="0"/>
          </a:p>
        </p:txBody>
      </p:sp>
      <p:pic>
        <p:nvPicPr>
          <p:cNvPr id="3" name="Image 0" descr="preencoded.png">    </p:cNvPr>
          <p:cNvPicPr>
            <a:picLocks noChangeAspect="1"/>
          </p:cNvPicPr>
          <p:nvPr/>
        </p:nvPicPr>
        <p:blipFill>
          <a:blip r:embed="rId1"/>
          <a:stretch>
            <a:fillRect/>
          </a:stretch>
        </p:blipFill>
        <p:spPr>
          <a:xfrm>
            <a:off x="793790" y="2478286"/>
            <a:ext cx="5859661" cy="3703796"/>
          </a:xfrm>
          <a:prstGeom prst="rect">
            <a:avLst/>
          </a:prstGeom>
        </p:spPr>
      </p:pic>
      <p:sp>
        <p:nvSpPr>
          <p:cNvPr id="4" name="Text 1"/>
          <p:cNvSpPr/>
          <p:nvPr/>
        </p:nvSpPr>
        <p:spPr>
          <a:xfrm>
            <a:off x="7599521" y="2427208"/>
            <a:ext cx="6244709" cy="1088708"/>
          </a:xfrm>
          <a:prstGeom prst="rect">
            <a:avLst/>
          </a:prstGeom>
          <a:noFill/>
          <a:ln/>
        </p:spPr>
        <p:txBody>
          <a:bodyPr wrap="square" lIns="0" tIns="0" rIns="0" bIns="0" rtlCol="0" anchor="t"/>
          <a:lstStyle/>
          <a:p>
            <a:pPr algn="l" indent="0" marL="0">
              <a:lnSpc>
                <a:spcPts val="2850"/>
              </a:lnSpc>
              <a:buNone/>
            </a:pPr>
            <a:r>
              <a:rPr lang="en-US" sz="1750" b="1" dirty="0">
                <a:solidFill>
                  <a:srgbClr val="2C2821"/>
                </a:solidFill>
                <a:latin typeface="Lora" pitchFamily="34" charset="0"/>
                <a:ea typeface="Lora" pitchFamily="34" charset="-122"/>
                <a:cs typeface="Lora" pitchFamily="34" charset="-120"/>
              </a:rPr>
              <a:t>Biểu đồ phân tán</a:t>
            </a:r>
            <a:pPr algn="l" indent="0" marL="0">
              <a:lnSpc>
                <a:spcPts val="2850"/>
              </a:lnSpc>
              <a:buNone/>
            </a:pPr>
            <a:r>
              <a:rPr lang="en-US" sz="1750" dirty="0">
                <a:solidFill>
                  <a:srgbClr val="2C2821"/>
                </a:solidFill>
                <a:latin typeface="Lora" pitchFamily="34" charset="0"/>
                <a:ea typeface="Lora" pitchFamily="34" charset="-122"/>
                <a:cs typeface="Lora" pitchFamily="34" charset="-120"/>
              </a:rPr>
              <a:t>: Thể hiện mối quan hệ giữa diện tích lô đất và giá nhà. Có xu hướng giá nhà tăng khi diện tích tăng, nhưng cũng có một số ngoại lệ.</a:t>
            </a:r>
            <a:endParaRPr lang="en-US" sz="1750" dirty="0"/>
          </a:p>
        </p:txBody>
      </p:sp>
      <p:sp>
        <p:nvSpPr>
          <p:cNvPr id="5" name="Text 2"/>
          <p:cNvSpPr/>
          <p:nvPr/>
        </p:nvSpPr>
        <p:spPr>
          <a:xfrm>
            <a:off x="793790" y="6692384"/>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185511"/>
            <a:ext cx="6244709" cy="3858458"/>
          </a:xfrm>
          <a:prstGeom prst="rect">
            <a:avLst/>
          </a:prstGeom>
        </p:spPr>
      </p:pic>
      <p:sp>
        <p:nvSpPr>
          <p:cNvPr id="3" name="Text 0"/>
          <p:cNvSpPr/>
          <p:nvPr/>
        </p:nvSpPr>
        <p:spPr>
          <a:xfrm>
            <a:off x="7599521" y="2134433"/>
            <a:ext cx="6244709" cy="1088708"/>
          </a:xfrm>
          <a:prstGeom prst="rect">
            <a:avLst/>
          </a:prstGeom>
          <a:noFill/>
          <a:ln/>
        </p:spPr>
        <p:txBody>
          <a:bodyPr wrap="square" lIns="0" tIns="0" rIns="0" bIns="0" rtlCol="0" anchor="t"/>
          <a:lstStyle/>
          <a:p>
            <a:pPr indent="0" marL="0">
              <a:lnSpc>
                <a:spcPts val="2850"/>
              </a:lnSpc>
              <a:buNone/>
            </a:pPr>
            <a:r>
              <a:rPr lang="en-US" sz="1750" b="1" dirty="0">
                <a:solidFill>
                  <a:srgbClr val="2C2821"/>
                </a:solidFill>
                <a:latin typeface="Lora" pitchFamily="34" charset="0"/>
                <a:ea typeface="Lora" pitchFamily="34" charset="-122"/>
                <a:cs typeface="Lora" pitchFamily="34" charset="-120"/>
              </a:rPr>
              <a:t>Biểu đồ hộp (Boxplot)</a:t>
            </a:r>
            <a:pPr indent="0" marL="0">
              <a:lnSpc>
                <a:spcPts val="2850"/>
              </a:lnSpc>
              <a:buNone/>
            </a:pPr>
            <a:r>
              <a:rPr lang="en-US" sz="1750" dirty="0">
                <a:solidFill>
                  <a:srgbClr val="2C2821"/>
                </a:solidFill>
                <a:latin typeface="Lora" pitchFamily="34" charset="0"/>
                <a:ea typeface="Lora" pitchFamily="34" charset="-122"/>
                <a:cs typeface="Lora" pitchFamily="34" charset="-120"/>
              </a:rPr>
              <a:t>: Thể hiện phân bố giá nhà theo số phòng ngủ. Nhìn chung, giá nhà tăng theo số lượng phòng ngủ, nhưng có một số giá trị bất thường.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86076"/>
            <a:ext cx="11198900" cy="708779"/>
          </a:xfrm>
          <a:prstGeom prst="rect">
            <a:avLst/>
          </a:prstGeom>
          <a:noFill/>
          <a:ln/>
        </p:spPr>
        <p:txBody>
          <a:bodyPr wrap="none" lIns="0" tIns="0" rIns="0" bIns="0" rtlCol="0" anchor="t"/>
          <a:lstStyle/>
          <a:p>
            <a:pPr indent="0" marL="0">
              <a:lnSpc>
                <a:spcPts val="5550"/>
              </a:lnSpc>
              <a:buNone/>
            </a:pPr>
            <a:r>
              <a:rPr lang="en-US" sz="4450" dirty="0">
                <a:solidFill>
                  <a:srgbClr val="233E32"/>
                </a:solidFill>
                <a:latin typeface="Alice" pitchFamily="34" charset="0"/>
                <a:ea typeface="Alice" pitchFamily="34" charset="-122"/>
                <a:cs typeface="Alice" pitchFamily="34" charset="-120"/>
              </a:rPr>
              <a:t>Khảo sát các phương pháp tiền xử lý dữ liệu</a:t>
            </a:r>
            <a:endParaRPr lang="en-US" sz="4450" dirty="0"/>
          </a:p>
        </p:txBody>
      </p:sp>
      <p:sp>
        <p:nvSpPr>
          <p:cNvPr id="3" name="Shape 1"/>
          <p:cNvSpPr/>
          <p:nvPr/>
        </p:nvSpPr>
        <p:spPr>
          <a:xfrm>
            <a:off x="7299960" y="2148483"/>
            <a:ext cx="30480" cy="5094923"/>
          </a:xfrm>
          <a:prstGeom prst="roundRect">
            <a:avLst>
              <a:gd name="adj" fmla="val 111628"/>
            </a:avLst>
          </a:prstGeom>
          <a:solidFill>
            <a:srgbClr val="D6D3CC"/>
          </a:solidFill>
          <a:ln/>
        </p:spPr>
      </p:sp>
      <p:sp>
        <p:nvSpPr>
          <p:cNvPr id="4" name="Shape 2"/>
          <p:cNvSpPr/>
          <p:nvPr/>
        </p:nvSpPr>
        <p:spPr>
          <a:xfrm>
            <a:off x="6410087" y="2643545"/>
            <a:ext cx="680442" cy="30480"/>
          </a:xfrm>
          <a:prstGeom prst="roundRect">
            <a:avLst>
              <a:gd name="adj" fmla="val 111628"/>
            </a:avLst>
          </a:prstGeom>
          <a:solidFill>
            <a:srgbClr val="D6D3CC"/>
          </a:solidFill>
          <a:ln/>
        </p:spPr>
      </p:sp>
      <p:sp>
        <p:nvSpPr>
          <p:cNvPr id="5" name="Shape 3"/>
          <p:cNvSpPr/>
          <p:nvPr/>
        </p:nvSpPr>
        <p:spPr>
          <a:xfrm>
            <a:off x="7060049" y="2403634"/>
            <a:ext cx="510302" cy="510302"/>
          </a:xfrm>
          <a:prstGeom prst="roundRect">
            <a:avLst>
              <a:gd name="adj" fmla="val 6667"/>
            </a:avLst>
          </a:prstGeom>
          <a:solidFill>
            <a:srgbClr val="F0EDE6"/>
          </a:solidFill>
          <a:ln/>
        </p:spPr>
      </p:sp>
      <p:sp>
        <p:nvSpPr>
          <p:cNvPr id="6" name="Text 4"/>
          <p:cNvSpPr/>
          <p:nvPr/>
        </p:nvSpPr>
        <p:spPr>
          <a:xfrm>
            <a:off x="7145119" y="244613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7" name="Text 5"/>
          <p:cNvSpPr/>
          <p:nvPr/>
        </p:nvSpPr>
        <p:spPr>
          <a:xfrm>
            <a:off x="3345894" y="2375297"/>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2C2821"/>
                </a:solidFill>
                <a:latin typeface="Alice" pitchFamily="34" charset="0"/>
                <a:ea typeface="Alice" pitchFamily="34" charset="-122"/>
                <a:cs typeface="Alice" pitchFamily="34" charset="-120"/>
              </a:rPr>
              <a:t>Xử lý giá trị thiếu</a:t>
            </a:r>
            <a:endParaRPr lang="en-US" sz="2200" dirty="0"/>
          </a:p>
        </p:txBody>
      </p:sp>
      <p:sp>
        <p:nvSpPr>
          <p:cNvPr id="8" name="Text 6"/>
          <p:cNvSpPr/>
          <p:nvPr/>
        </p:nvSpPr>
        <p:spPr>
          <a:xfrm>
            <a:off x="793790" y="2865715"/>
            <a:ext cx="5387340" cy="1088708"/>
          </a:xfrm>
          <a:prstGeom prst="rect">
            <a:avLst/>
          </a:prstGeom>
          <a:noFill/>
          <a:ln/>
        </p:spPr>
        <p:txBody>
          <a:bodyPr wrap="square" lIns="0" tIns="0" rIns="0" bIns="0" rtlCol="0" anchor="t"/>
          <a:lstStyle/>
          <a:p>
            <a:pPr algn="r" indent="0" marL="0">
              <a:lnSpc>
                <a:spcPts val="2850"/>
              </a:lnSpc>
              <a:buNone/>
            </a:pPr>
            <a:r>
              <a:rPr lang="en-US" sz="1750" dirty="0">
                <a:solidFill>
                  <a:srgbClr val="2C2821"/>
                </a:solidFill>
                <a:latin typeface="Lora" pitchFamily="34" charset="0"/>
                <a:ea typeface="Lora" pitchFamily="34" charset="-122"/>
                <a:cs typeface="Lora" pitchFamily="34" charset="-120"/>
              </a:rPr>
              <a:t>Xử lý các giá trị thiếu trong dữ liệu bằng cách thay thế bằng giá trị trung bình, giá trị phổ biến hoặc xóa bỏ các bản ghi có giá trị thiếu.</a:t>
            </a:r>
            <a:endParaRPr lang="en-US" sz="1750" dirty="0"/>
          </a:p>
        </p:txBody>
      </p:sp>
      <p:sp>
        <p:nvSpPr>
          <p:cNvPr id="9" name="Shape 7"/>
          <p:cNvSpPr/>
          <p:nvPr/>
        </p:nvSpPr>
        <p:spPr>
          <a:xfrm>
            <a:off x="7539871" y="3777615"/>
            <a:ext cx="680442" cy="30480"/>
          </a:xfrm>
          <a:prstGeom prst="roundRect">
            <a:avLst>
              <a:gd name="adj" fmla="val 111628"/>
            </a:avLst>
          </a:prstGeom>
          <a:solidFill>
            <a:srgbClr val="D6D3CC"/>
          </a:solidFill>
          <a:ln/>
        </p:spPr>
      </p:sp>
      <p:sp>
        <p:nvSpPr>
          <p:cNvPr id="10" name="Shape 8"/>
          <p:cNvSpPr/>
          <p:nvPr/>
        </p:nvSpPr>
        <p:spPr>
          <a:xfrm>
            <a:off x="7060049" y="3537704"/>
            <a:ext cx="510302" cy="510302"/>
          </a:xfrm>
          <a:prstGeom prst="roundRect">
            <a:avLst>
              <a:gd name="adj" fmla="val 6667"/>
            </a:avLst>
          </a:prstGeom>
          <a:solidFill>
            <a:srgbClr val="F0EDE6"/>
          </a:solidFill>
          <a:ln/>
        </p:spPr>
      </p:sp>
      <p:sp>
        <p:nvSpPr>
          <p:cNvPr id="11" name="Text 9"/>
          <p:cNvSpPr/>
          <p:nvPr/>
        </p:nvSpPr>
        <p:spPr>
          <a:xfrm>
            <a:off x="7145119" y="358020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12" name="Text 10"/>
          <p:cNvSpPr/>
          <p:nvPr/>
        </p:nvSpPr>
        <p:spPr>
          <a:xfrm>
            <a:off x="8449270" y="3509367"/>
            <a:ext cx="4018836"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Mã hóa các thuộc tính định tính</a:t>
            </a:r>
            <a:endParaRPr lang="en-US" sz="2200" dirty="0"/>
          </a:p>
        </p:txBody>
      </p:sp>
      <p:sp>
        <p:nvSpPr>
          <p:cNvPr id="13" name="Text 11"/>
          <p:cNvSpPr/>
          <p:nvPr/>
        </p:nvSpPr>
        <p:spPr>
          <a:xfrm>
            <a:off x="8449270" y="3999786"/>
            <a:ext cx="5387340"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Mã hóa các thuộc tính định tính thành dạng số để có thể sử dụng trong các mô hình học máy.</a:t>
            </a:r>
            <a:endParaRPr lang="en-US" sz="1750" dirty="0"/>
          </a:p>
        </p:txBody>
      </p:sp>
      <p:sp>
        <p:nvSpPr>
          <p:cNvPr id="14" name="Shape 12"/>
          <p:cNvSpPr/>
          <p:nvPr/>
        </p:nvSpPr>
        <p:spPr>
          <a:xfrm>
            <a:off x="6410087" y="4903113"/>
            <a:ext cx="680442" cy="30480"/>
          </a:xfrm>
          <a:prstGeom prst="roundRect">
            <a:avLst>
              <a:gd name="adj" fmla="val 111628"/>
            </a:avLst>
          </a:prstGeom>
          <a:solidFill>
            <a:srgbClr val="D6D3CC"/>
          </a:solidFill>
          <a:ln/>
        </p:spPr>
      </p:sp>
      <p:sp>
        <p:nvSpPr>
          <p:cNvPr id="15" name="Shape 13"/>
          <p:cNvSpPr/>
          <p:nvPr/>
        </p:nvSpPr>
        <p:spPr>
          <a:xfrm>
            <a:off x="7060049" y="4663202"/>
            <a:ext cx="510302" cy="510302"/>
          </a:xfrm>
          <a:prstGeom prst="roundRect">
            <a:avLst>
              <a:gd name="adj" fmla="val 6667"/>
            </a:avLst>
          </a:prstGeom>
          <a:solidFill>
            <a:srgbClr val="F0EDE6"/>
          </a:solidFill>
          <a:ln/>
        </p:spPr>
      </p:sp>
      <p:sp>
        <p:nvSpPr>
          <p:cNvPr id="16" name="Text 14"/>
          <p:cNvSpPr/>
          <p:nvPr/>
        </p:nvSpPr>
        <p:spPr>
          <a:xfrm>
            <a:off x="7145119" y="470570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7" name="Text 15"/>
          <p:cNvSpPr/>
          <p:nvPr/>
        </p:nvSpPr>
        <p:spPr>
          <a:xfrm>
            <a:off x="3345894" y="4634865"/>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2C2821"/>
                </a:solidFill>
                <a:latin typeface="Alice" pitchFamily="34" charset="0"/>
                <a:ea typeface="Alice" pitchFamily="34" charset="-122"/>
                <a:cs typeface="Alice" pitchFamily="34" charset="-120"/>
              </a:rPr>
              <a:t>Chuẩn hóa dữ liệu</a:t>
            </a:r>
            <a:endParaRPr lang="en-US" sz="2200" dirty="0"/>
          </a:p>
        </p:txBody>
      </p:sp>
      <p:sp>
        <p:nvSpPr>
          <p:cNvPr id="18" name="Text 16"/>
          <p:cNvSpPr/>
          <p:nvPr/>
        </p:nvSpPr>
        <p:spPr>
          <a:xfrm>
            <a:off x="793790" y="5125283"/>
            <a:ext cx="5387340" cy="725805"/>
          </a:xfrm>
          <a:prstGeom prst="rect">
            <a:avLst/>
          </a:prstGeom>
          <a:noFill/>
          <a:ln/>
        </p:spPr>
        <p:txBody>
          <a:bodyPr wrap="square" lIns="0" tIns="0" rIns="0" bIns="0" rtlCol="0" anchor="t"/>
          <a:lstStyle/>
          <a:p>
            <a:pPr algn="r" indent="0" marL="0">
              <a:lnSpc>
                <a:spcPts val="2850"/>
              </a:lnSpc>
              <a:buNone/>
            </a:pPr>
            <a:r>
              <a:rPr lang="en-US" sz="1750" dirty="0">
                <a:solidFill>
                  <a:srgbClr val="2C2821"/>
                </a:solidFill>
                <a:latin typeface="Lora" pitchFamily="34" charset="0"/>
                <a:ea typeface="Lora" pitchFamily="34" charset="-122"/>
                <a:cs typeface="Lora" pitchFamily="34" charset="-120"/>
              </a:rPr>
              <a:t>Chuẩn hóa dữ liệu để đảm bảo các thuộc tính có cùng đơn vị đo lường và phạm vi giá trị.</a:t>
            </a:r>
            <a:endParaRPr lang="en-US" sz="1750" dirty="0"/>
          </a:p>
        </p:txBody>
      </p:sp>
      <p:sp>
        <p:nvSpPr>
          <p:cNvPr id="19" name="Shape 17"/>
          <p:cNvSpPr/>
          <p:nvPr/>
        </p:nvSpPr>
        <p:spPr>
          <a:xfrm>
            <a:off x="7539871" y="5923836"/>
            <a:ext cx="680442" cy="30480"/>
          </a:xfrm>
          <a:prstGeom prst="roundRect">
            <a:avLst>
              <a:gd name="adj" fmla="val 111628"/>
            </a:avLst>
          </a:prstGeom>
          <a:solidFill>
            <a:srgbClr val="D6D3CC"/>
          </a:solidFill>
          <a:ln/>
        </p:spPr>
      </p:sp>
      <p:sp>
        <p:nvSpPr>
          <p:cNvPr id="20" name="Shape 18"/>
          <p:cNvSpPr/>
          <p:nvPr/>
        </p:nvSpPr>
        <p:spPr>
          <a:xfrm>
            <a:off x="7060049" y="5683925"/>
            <a:ext cx="510302" cy="510302"/>
          </a:xfrm>
          <a:prstGeom prst="roundRect">
            <a:avLst>
              <a:gd name="adj" fmla="val 6667"/>
            </a:avLst>
          </a:prstGeom>
          <a:solidFill>
            <a:srgbClr val="F0EDE6"/>
          </a:solidFill>
          <a:ln/>
        </p:spPr>
      </p:sp>
      <p:sp>
        <p:nvSpPr>
          <p:cNvPr id="21" name="Text 19"/>
          <p:cNvSpPr/>
          <p:nvPr/>
        </p:nvSpPr>
        <p:spPr>
          <a:xfrm>
            <a:off x="7145119" y="572643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2C2821"/>
                </a:solidFill>
                <a:latin typeface="Alice" pitchFamily="34" charset="0"/>
                <a:ea typeface="Alice" pitchFamily="34" charset="-122"/>
                <a:cs typeface="Alice" pitchFamily="34" charset="-120"/>
              </a:rPr>
              <a:t>4</a:t>
            </a:r>
            <a:endParaRPr lang="en-US" sz="2650" dirty="0"/>
          </a:p>
        </p:txBody>
      </p:sp>
      <p:sp>
        <p:nvSpPr>
          <p:cNvPr id="22" name="Text 20"/>
          <p:cNvSpPr/>
          <p:nvPr/>
        </p:nvSpPr>
        <p:spPr>
          <a:xfrm>
            <a:off x="8449270" y="565558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Xử lý ngoại lệ</a:t>
            </a:r>
            <a:endParaRPr lang="en-US" sz="2200" dirty="0"/>
          </a:p>
        </p:txBody>
      </p:sp>
      <p:sp>
        <p:nvSpPr>
          <p:cNvPr id="23" name="Text 21"/>
          <p:cNvSpPr/>
          <p:nvPr/>
        </p:nvSpPr>
        <p:spPr>
          <a:xfrm>
            <a:off x="8449270" y="6146006"/>
            <a:ext cx="5387340"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Xử lý các ngoại lệ trong dữ liệu để tránh ảnh hưởng đến độ chính xác của mô hình.</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2025-03-07T10:39:08Z</dcterms:created>
  <dcterms:modified xsi:type="dcterms:W3CDTF">2025-03-07T10:39:08Z</dcterms:modified>
</cp:coreProperties>
</file>